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40"/>
  </p:notesMasterIdLst>
  <p:sldIdLst>
    <p:sldId id="256" r:id="rId2"/>
    <p:sldId id="264" r:id="rId3"/>
    <p:sldId id="257" r:id="rId4"/>
    <p:sldId id="271" r:id="rId5"/>
    <p:sldId id="261" r:id="rId6"/>
    <p:sldId id="263" r:id="rId7"/>
    <p:sldId id="270" r:id="rId8"/>
    <p:sldId id="272" r:id="rId9"/>
    <p:sldId id="291" r:id="rId10"/>
    <p:sldId id="283" r:id="rId11"/>
    <p:sldId id="273" r:id="rId12"/>
    <p:sldId id="274" r:id="rId13"/>
    <p:sldId id="275" r:id="rId14"/>
    <p:sldId id="303" r:id="rId15"/>
    <p:sldId id="277" r:id="rId16"/>
    <p:sldId id="276" r:id="rId17"/>
    <p:sldId id="278" r:id="rId18"/>
    <p:sldId id="306" r:id="rId19"/>
    <p:sldId id="307" r:id="rId20"/>
    <p:sldId id="279" r:id="rId21"/>
    <p:sldId id="308" r:id="rId22"/>
    <p:sldId id="309" r:id="rId23"/>
    <p:sldId id="296" r:id="rId24"/>
    <p:sldId id="301" r:id="rId25"/>
    <p:sldId id="310" r:id="rId26"/>
    <p:sldId id="311" r:id="rId27"/>
    <p:sldId id="297" r:id="rId28"/>
    <p:sldId id="302" r:id="rId29"/>
    <p:sldId id="290" r:id="rId30"/>
    <p:sldId id="292" r:id="rId31"/>
    <p:sldId id="281" r:id="rId32"/>
    <p:sldId id="293" r:id="rId33"/>
    <p:sldId id="294" r:id="rId34"/>
    <p:sldId id="295" r:id="rId35"/>
    <p:sldId id="298" r:id="rId36"/>
    <p:sldId id="288" r:id="rId37"/>
    <p:sldId id="300" r:id="rId38"/>
    <p:sldId id="29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7"/>
    <p:restoredTop sz="93710"/>
  </p:normalViewPr>
  <p:slideViewPr>
    <p:cSldViewPr snapToGrid="0" snapToObjects="1">
      <p:cViewPr varScale="1">
        <p:scale>
          <a:sx n="101" d="100"/>
          <a:sy n="101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3T20:15:04.755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98255.53906"/>
      <inkml:brushProperty name="anchorY" value="-62092.05859"/>
      <inkml:brushProperty name="scaleFactor" value="0.5"/>
    </inkml:brush>
  </inkml:definitions>
  <inkml:trace contextRef="#ctx0" brushRef="#br0">1038 2663 24575,'25'-86'0,"1"1"0,6 23 0,5-1 0,14-31 0,10-5-328,-2 26 0,8-2 0,-4 6-164,0 1 0,5-2 295,-8 8 0,11-11 1,7-3-1,-2 3 0,-5 7-131,12-4 0,-3 9 0,9-4 131,-7 4 0,9-3 1,4-2-1,-1 1 0,-3 7-49,7 0 0,-3 4 0,0 3 0,5 3 49,-12 7 0,2 3 1,3 1-1,0 0 0,-2-1 0,-2 0 0,-1-1 1,0 1-1,1 1 0,3 4 0,4 2 0,3 4 1,1 1-1,0 1 0,-2-2 0,1 1 0,1-1 1,-2 1-1,0 1 0,-3 5-49,4 3 0,-4 4 0,0 2 0,2 0 0,9 0 0,2-1 0,-1 1 0,-3 4-82,5 3 0,-3 5 0,0-2 0,7-2 0,1-3 0,0 2 147,-22 3 1,0 1-1,1 1 1,-6-1 180,8 0 0,-6-1 0,2 2 327,-2 4 1,0 1 0,-4 3-249,31 13 1,-4 4 411,-14 0 1,-4 7-1,-8 13 1,-3 4-233,1-1 0,-3 5-259,-14 3 0,-2 6 491,12 17 1,0 5-198,-12-5 1,-3 4-295,-17-17 0,0 3 0,-2 0 0,13 30 0,-5 1 0,-14-30 0,0 3 0,-4-4 0,1 14 0,1 0 0,0-4 0,4 3 0,-6-5 0,-7 4 0,0-1 0,22 29 0,-3-1 491,-20-21 1,-4-4-45,4-9 0,1-1-447,1 6 0,-3-1 0,-6-6 0,-1-2 0,8 9 0,0-1 0,-8-6 0,-2 1 0,0 11 0,3 3 0,4-1 0,-2 2 0,-7 6 0,-1 4 72,6 6 0,-3 0-72,-7 8 0,-3 0 0,1 3 0,-1-1 0,-5 1 0,0 0 0,0-2 0,0-2 0,0-7 0,0 0 0,0 1 0,0-2 0,0 1 0,0 1 0,-5 0 0,-1-2 130,-4-4 1,-2-5-131,1-17 0,-1-2 0,-9 8 0,0-2 0,11-20 0,-2 0 0,-8 16 0,-1 2 0,11-14 0,-1-1 491,-8 0 1,0-2 172,-1 39-664,-3-30 0,2-2 0,-1 30 0,1-36 0,0 1 0,-7 24 0,4-32 0,-1 0 0,-13 39 0,10-33 0,-2 0 232,2-9 1,-3 0-233,-4 5 0,-2 2 0,-9 8 0,-3 0 304,-3-4 1,-4 1-305,-10 7 0,-5 0 0,5-7 0,-3 1 0,-11 3 0,-1-1 0,9-12 0,-2-1 0,-4 7 0,-2-5 0,-2-11 0,-1-2 0,5 4 0,-1-1 0,-2-4 0,-2 0 0,1 1 0,0-2 0,-2-2 0,1-3 0,-5 1 0,-1-2 0,-6-3 0,-1 0 0,8-6 0,-5-1 0,1 1 0,-7-2 0,5-2 0,-6-4 0,0-1-328,11-1 1,-4 1-1,5-4 328,-9-2 0,3-3 0,-5-3 0,2-2-492,-1 1 0,-1-2 262,-11-2 1,-2-4 229,12 4 0,0-4-328,21 1 0,-5-2 0,4-3 201,-36-10 1,0-4 126,30 1 0,-3-2 0,-1-6-246,6 0 0,-4-6 0,3-2 0,3 2 129,0-4 1,3 0 0,-5-5-81,1 0 0,-9-4 1,-2-3-1,3-1 0,7 2-131,-8-13 0,6 0 0,-2-2 319,6 8 1,-5-1 0,2 0 0,2-3-238,8-2 0,0 0 0,5-2 0,1 0 67,-7-10 0,4-1 1,0-2-20,7 8 1,0-3 0,1-1-1,1-1 198,5 3 0,1 0 0,2 0 0,0-1 0,-16-20 0,2-1 0,4 0 0,9 5 0,2-1 0,-1-6 0,1 2 0,-2-5 0,0-2 0,6 4 0,3-7 0,5 3 0,-2-2 0,2 12 0,-3-4 0,1 3 0,6 4 179,5 1 0,5 4 1,1 2-180,-14-28 0,1 3 0,5-1 0,0-1 0,-1 1 0,2 1 0,-2 7 0,3-2 0,2-3 0,3-2 0,4 7 0,2-1 0,5-7 0,1-1 491,4 8 1,2 1-48,-4-9 0,4 5 47,3 28 1,1 4-1,0-15 1,2 0-242,3 16 1,2 1-251,-1-6 0,0-2 0,0 2 0,0-1 0,0-12 0,0 1 0,0-19 491,3 28 1,3-1 491,13-16-116,9-12-867,2 4 0,-6 40 0,-1 2 0,7-19 983,12-26 0,-5 54 0,-11-6 0,12 17 0,-7-5-680,-4 14 374,3-6-677,-10 15 0,6-5 0,-12 12 0,5-7 0,-6 10 0,-1-3 0,1 1 0,-1 0 0,1 6 0,0-4 0,-1 10 0,-5-11 0,4 5 0,-4-5 0,6 5 0,-1-11 0,1 10 0,-6-4 0,-1 6 0</inkml:trace>
</inkml:ink>
</file>

<file path=ppt/media/image1.jp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tiff>
</file>

<file path=ppt/media/image4.jpeg>
</file>

<file path=ppt/media/image5.png>
</file>

<file path=ppt/media/image6.tif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1342-F8CC-2A41-A616-BD96E534578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7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12/6/19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cikit-learn.org/stable/tutorial/machine_learning_map/index.html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google.com/url?sa=i&amp;url=https%3A%2F%2Fapmonitor.com%2Fdo%2Findex.php%2FMain%2FDeepLearning&amp;psig=AOvVaw1K3Xd-AOln2AP8qr5njKy5&amp;ust=1574959486732000&amp;source=images&amp;cd=vfe&amp;ved=0CAIQjRxqFwoTCJipq7jriuYCFQAAAAAdAAAAABAf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uBBz3bI-aA" TargetMode="External"/><Relationship Id="rId2" Type="http://schemas.openxmlformats.org/officeDocument/2006/relationships/hyperlink" Target="https://www.sciencedirect.com/science/article/pii/S0092867418301545?via%3Dihub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quest.io/blog/python-vs-r/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Introduction to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r>
              <a:rPr lang="en-US" b="1" dirty="0"/>
              <a:t>: A Hands-on Workshop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</a:t>
            </a:r>
            <a:r>
              <a:rPr lang="en-US" dirty="0" err="1"/>
              <a:t>Saldaña</a:t>
            </a:r>
            <a:r>
              <a:rPr lang="en-US" dirty="0"/>
              <a:t>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16381-CAD9-C14D-BD25-45B2C9AD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Relationship to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63737-E3DE-A543-8E96-4AB77F9E8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Statistics</a:t>
            </a:r>
          </a:p>
          <a:p>
            <a:r>
              <a:rPr lang="en-US" dirty="0"/>
              <a:t>model first</a:t>
            </a:r>
          </a:p>
          <a:p>
            <a:r>
              <a:rPr lang="en-US" dirty="0"/>
              <a:t>inference emphasis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Machine learning</a:t>
            </a:r>
          </a:p>
          <a:p>
            <a:r>
              <a:rPr lang="en-US" dirty="0"/>
              <a:t>data first</a:t>
            </a:r>
          </a:p>
          <a:p>
            <a:r>
              <a:rPr lang="en-US" dirty="0"/>
              <a:t>prediction emphasis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51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7164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FDF-9D91-BD4A-A593-181FC4BB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B817-B484-DF40-9AD1-2F32301F4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Given input variables or </a:t>
            </a:r>
            <a:r>
              <a:rPr lang="en-US" b="1" dirty="0">
                <a:solidFill>
                  <a:schemeClr val="accent1"/>
                </a:solidFill>
              </a:rPr>
              <a:t>features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/>
              <a:t>predict the correct output or </a:t>
            </a:r>
            <a:r>
              <a:rPr lang="en-US" b="1" dirty="0">
                <a:solidFill>
                  <a:schemeClr val="accent1"/>
                </a:solidFill>
              </a:rPr>
              <a:t>target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two types of target: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 /malignant) or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quantity </a:t>
            </a:r>
            <a:r>
              <a:rPr lang="en-US" dirty="0"/>
              <a:t>(9 hours)</a:t>
            </a:r>
          </a:p>
          <a:p>
            <a:r>
              <a:rPr lang="en-US" dirty="0"/>
              <a:t>Relies on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80D30-9234-F542-8E4B-3EEF6E664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,</a:t>
            </a:r>
            <a:r>
              <a:rPr lang="en-US" i="1" dirty="0" err="1"/>
              <a:t>yi</a:t>
            </a:r>
            <a:r>
              <a:rPr lang="en-US" dirty="0"/>
              <a:t>)∝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dirty="0" err="1"/>
              <a:t>,</a:t>
            </a:r>
            <a:r>
              <a:rPr lang="en-US" i="1" dirty="0" err="1"/>
              <a:t>y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r>
              <a:rPr lang="en-US" i="1" baseline="30000" dirty="0" err="1"/>
              <a:t>p</a:t>
            </a:r>
            <a:endParaRPr lang="en-US" baseline="30000" dirty="0"/>
          </a:p>
          <a:p>
            <a:pPr marL="0" indent="0">
              <a:buNone/>
            </a:pP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)≈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52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5A01-B802-5648-98C2-821029183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8F3CE-1A23-B242-902B-676F2F9995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Given input variables or </a:t>
            </a:r>
            <a:r>
              <a:rPr lang="en-US" b="1" dirty="0">
                <a:solidFill>
                  <a:schemeClr val="accent1"/>
                </a:solidFill>
              </a:rPr>
              <a:t>features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/>
              <a:t>predict the correct output or </a:t>
            </a:r>
            <a:r>
              <a:rPr lang="en-US" b="1" dirty="0">
                <a:solidFill>
                  <a:schemeClr val="accent1"/>
                </a:solidFill>
              </a:rPr>
              <a:t>target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two types of target: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 /malignant) or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quantity </a:t>
            </a:r>
            <a:r>
              <a:rPr lang="en-US" dirty="0"/>
              <a:t>(9 hours)</a:t>
            </a:r>
          </a:p>
          <a:p>
            <a:r>
              <a:rPr lang="en-US" dirty="0"/>
              <a:t>Relies on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4EB0CD-C6C5-7449-9B76-D5BBCF4EF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1825624"/>
            <a:ext cx="4522795" cy="369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55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BFA05-73DB-E943-B0A5-670FC66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Examples of 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2EE-49AE-6648-B983-563784BC0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Detecting spam/no spam based on e-mail characteristics</a:t>
            </a:r>
          </a:p>
          <a:p>
            <a:pPr marL="0" indent="0">
              <a:buNone/>
            </a:pPr>
            <a:r>
              <a:rPr lang="en-US" dirty="0"/>
              <a:t>Predicting clinical event based on NICU vitals</a:t>
            </a:r>
          </a:p>
          <a:p>
            <a:pPr marL="0" indent="0">
              <a:buNone/>
            </a:pPr>
            <a:r>
              <a:rPr lang="en-US" dirty="0"/>
              <a:t>Diagnosing pathology based on image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9D5BA-D8C5-A84B-BDD6-CBF4D3B66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709070"/>
            <a:ext cx="6400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24018-45B8-524E-8B3D-DB355363DDC9}"/>
              </a:ext>
            </a:extLst>
          </p:cNvPr>
          <p:cNvSpPr txBox="1"/>
          <p:nvPr/>
        </p:nvSpPr>
        <p:spPr>
          <a:xfrm>
            <a:off x="5457825" y="4757738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class (normal/bacterial pneumonia/viral pneumonia) to chest X-rays</a:t>
            </a:r>
          </a:p>
        </p:txBody>
      </p:sp>
    </p:spTree>
    <p:extLst>
      <p:ext uri="{BB962C8B-B14F-4D97-AF65-F5344CB8AC3E}">
        <p14:creationId xmlns:p14="http://schemas.microsoft.com/office/powerpoint/2010/main" val="1170511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4752-D4B0-034B-A9A8-B08009DE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902E-90D6-5645-BE67-4BB4A80F0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xi</a:t>
            </a:r>
            <a:r>
              <a:rPr lang="en-US" dirty="0"/>
              <a:t>)≈</a:t>
            </a:r>
            <a:r>
              <a:rPr lang="en-US" i="1" dirty="0" err="1"/>
              <a:t>yi</a:t>
            </a:r>
            <a:endParaRPr lang="en-US" dirty="0"/>
          </a:p>
          <a:p>
            <a:r>
              <a:rPr lang="en-US" dirty="0"/>
              <a:t>Also for new data: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)≈</a:t>
            </a:r>
            <a:r>
              <a:rPr lang="en-US" i="1" dirty="0"/>
              <a:t>y</a:t>
            </a:r>
          </a:p>
          <a:p>
            <a:r>
              <a:rPr lang="en-US" dirty="0"/>
              <a:t>Generalize from:</a:t>
            </a:r>
          </a:p>
          <a:p>
            <a:pPr lvl="1"/>
            <a:r>
              <a:rPr lang="en-US" dirty="0"/>
              <a:t>Training -&gt; test data</a:t>
            </a:r>
          </a:p>
          <a:p>
            <a:pPr lvl="1"/>
            <a:r>
              <a:rPr lang="en-US" dirty="0"/>
              <a:t>Training -&gt; new observations in field</a:t>
            </a:r>
          </a:p>
          <a:p>
            <a:pPr lvl="1"/>
            <a:r>
              <a:rPr lang="en-US" dirty="0"/>
              <a:t>Training -&gt; new observations in subsequent studies</a:t>
            </a:r>
          </a:p>
          <a:p>
            <a:pPr lvl="1"/>
            <a:r>
              <a:rPr lang="en-US" dirty="0"/>
              <a:t>…</a:t>
            </a:r>
          </a:p>
          <a:p>
            <a:pPr lvl="1"/>
            <a:r>
              <a:rPr lang="en-US" dirty="0"/>
              <a:t>Training -&gt; new observations in </a:t>
            </a:r>
            <a:r>
              <a:rPr lang="en-US" b="1" dirty="0"/>
              <a:t>totally different domain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018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input features, </a:t>
            </a:r>
            <a:r>
              <a:rPr lang="en-US" b="1" dirty="0">
                <a:solidFill>
                  <a:schemeClr val="accent1"/>
                </a:solidFill>
              </a:rPr>
              <a:t>assign to a cluster or class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System must detect groups ”on its own” – </a:t>
            </a:r>
            <a:r>
              <a:rPr lang="en-US" b="1" dirty="0">
                <a:solidFill>
                  <a:schemeClr val="accent1"/>
                </a:solidFill>
              </a:rPr>
              <a:t>training data doesn’t have labels</a:t>
            </a:r>
          </a:p>
          <a:p>
            <a:endParaRPr lang="en-US" i="1" dirty="0">
              <a:solidFill>
                <a:schemeClr val="accent1"/>
              </a:solidFill>
            </a:endParaRPr>
          </a:p>
          <a:p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∝</a:t>
            </a:r>
            <a:r>
              <a:rPr lang="en-US" i="1" dirty="0" err="1"/>
              <a:t>p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r>
              <a:rPr lang="en-US" dirty="0"/>
              <a:t>Learn about </a:t>
            </a:r>
            <a:r>
              <a:rPr lang="en-US" i="1" dirty="0"/>
              <a:t>p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14800" cy="4351338"/>
          </a:xfrm>
        </p:spPr>
        <p:txBody>
          <a:bodyPr>
            <a:normAutofit/>
          </a:bodyPr>
          <a:lstStyle/>
          <a:p>
            <a:r>
              <a:rPr lang="en-US" dirty="0"/>
              <a:t>Two main use cases: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Clustering: </a:t>
            </a:r>
            <a:r>
              <a:rPr lang="en-US" dirty="0"/>
              <a:t>detect </a:t>
            </a:r>
            <a:r>
              <a:rPr lang="en-US" b="1" dirty="0"/>
              <a:t>k </a:t>
            </a:r>
            <a:r>
              <a:rPr lang="en-US" dirty="0"/>
              <a:t>groups of observations and assign new observations a group</a:t>
            </a:r>
          </a:p>
          <a:p>
            <a:pPr lvl="1"/>
            <a:endParaRPr lang="en-US" dirty="0"/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Dimensionality reduction:</a:t>
            </a:r>
            <a:r>
              <a:rPr lang="en-US" dirty="0"/>
              <a:t> reduce the number of variables in data while losing as little information as possible</a:t>
            </a:r>
          </a:p>
          <a:p>
            <a:pPr lvl="2"/>
            <a:r>
              <a:rPr lang="en-US" dirty="0"/>
              <a:t>“clustering for variables”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A73578-1DB9-9D4B-8978-07D5FE818C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6" r="19376"/>
          <a:stretch/>
        </p:blipFill>
        <p:spPr>
          <a:xfrm>
            <a:off x="4953000" y="2544388"/>
            <a:ext cx="7171859" cy="2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194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30A73E12-4F50-8E4F-B459-21169EA204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600" y="0"/>
            <a:ext cx="52308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8EF697D-9BC9-B440-9559-9B275251F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500" y="209550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85C652-8D3E-154D-807C-6F4C13026845}"/>
              </a:ext>
            </a:extLst>
          </p:cNvPr>
          <p:cNvSpPr/>
          <p:nvPr/>
        </p:nvSpPr>
        <p:spPr>
          <a:xfrm>
            <a:off x="285750" y="53041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Kin, K., Nnamani, M. C., Lynch, V. J., </a:t>
            </a:r>
            <a:r>
              <a:rPr lang="en-US" dirty="0" err="1"/>
              <a:t>Michaelides</a:t>
            </a:r>
            <a:r>
              <a:rPr lang="en-US" dirty="0"/>
              <a:t>, E., &amp; Wagner, G. P. (2015). Cell-type phylogenetics and the origin of endometrial stromal cells. </a:t>
            </a:r>
            <a:r>
              <a:rPr lang="en-US" i="1" dirty="0"/>
              <a:t>Cell reports</a:t>
            </a:r>
            <a:r>
              <a:rPr lang="en-US" dirty="0"/>
              <a:t>, </a:t>
            </a:r>
            <a:r>
              <a:rPr lang="en-US" i="1" dirty="0"/>
              <a:t>10</a:t>
            </a:r>
            <a:r>
              <a:rPr lang="en-US" dirty="0"/>
              <a:t>(8), 1398-1409.</a:t>
            </a:r>
          </a:p>
        </p:txBody>
      </p:sp>
    </p:spTree>
    <p:extLst>
      <p:ext uri="{BB962C8B-B14F-4D97-AF65-F5344CB8AC3E}">
        <p14:creationId xmlns:p14="http://schemas.microsoft.com/office/powerpoint/2010/main" val="1614604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</a:t>
            </a:r>
            <a:r>
              <a:rPr lang="en-US" b="1" dirty="0" err="1">
                <a:solidFill>
                  <a:schemeClr val="accent1"/>
                </a:solidFill>
              </a:rPr>
              <a:t>Saldaña</a:t>
            </a:r>
            <a:r>
              <a:rPr lang="en-US" b="1" dirty="0">
                <a:solidFill>
                  <a:schemeClr val="accent1"/>
                </a:solidFill>
              </a:rPr>
              <a:t>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2434-DDD1-E545-AF84-1F385603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Reinforcement Learning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F8FD18-4A49-DF40-9C3B-B0443749EF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598" y="1825625"/>
            <a:ext cx="77308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840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1F81-7B08-2F4A-A4E8-7008E73C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CAA9C-7D38-D148-A201-38057EB6D9C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Features</a:t>
            </a:r>
            <a:r>
              <a:rPr lang="en-US" b="1" dirty="0"/>
              <a:t> </a:t>
            </a:r>
            <a:r>
              <a:rPr lang="en-US" dirty="0"/>
              <a:t>are all the variables you will use to make a prediction. We could have 3, 4, 100, 1,000, or 6 million features..</a:t>
            </a:r>
          </a:p>
          <a:p>
            <a:endParaRPr lang="en-US" b="1" dirty="0"/>
          </a:p>
          <a:p>
            <a:r>
              <a:rPr lang="en-US" b="1" dirty="0">
                <a:solidFill>
                  <a:schemeClr val="accent1"/>
                </a:solidFill>
              </a:rPr>
              <a:t>Targets</a:t>
            </a:r>
            <a:r>
              <a:rPr lang="en-US" b="1" dirty="0"/>
              <a:t> </a:t>
            </a:r>
            <a:r>
              <a:rPr lang="en-US" dirty="0"/>
              <a:t>are the outcome variables we are trying to predict. For a given ML task, this is almost always a single variable (categorical or numeric).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EF372-83BC-3649-B091-B803BB9280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92900" y="1968900"/>
            <a:ext cx="4660900" cy="381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23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1F81-7B08-2F4A-A4E8-7008E73C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targets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5882D9-7128-3041-9310-D73E704C1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891" y="1690688"/>
            <a:ext cx="7795710" cy="4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B50B073-60B3-F84D-8552-45CCAC141633}"/>
              </a:ext>
            </a:extLst>
          </p:cNvPr>
          <p:cNvSpPr/>
          <p:nvPr/>
        </p:nvSpPr>
        <p:spPr>
          <a:xfrm>
            <a:off x="2235200" y="583418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ai.googleblog.com</a:t>
            </a:r>
            <a:r>
              <a:rPr lang="en-US" dirty="0"/>
              <a:t>/2018/05/deep-learning-for-electronic-</a:t>
            </a:r>
            <a:r>
              <a:rPr lang="en-US" dirty="0" err="1"/>
              <a:t>health.html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9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your task +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6BBCC-CCAE-B445-BA26-173E46061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1) Am I predicting a quantity (continuous) or a label (categorical)?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2) Is my training data labeled? (do I know the “right answer”?)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3) Am I trying to reduce complexity to prepare for more analysis?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00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34B8F5-9D8C-E24E-9B7A-8FF091CE8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20"/>
          <a:stretch/>
        </p:blipFill>
        <p:spPr>
          <a:xfrm>
            <a:off x="2146300" y="1341449"/>
            <a:ext cx="9207500" cy="464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87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34B8F5-9D8C-E24E-9B7A-8FF091CE8F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8" t="54845" r="6644"/>
          <a:stretch/>
        </p:blipFill>
        <p:spPr>
          <a:xfrm>
            <a:off x="321193" y="2147887"/>
            <a:ext cx="11549613" cy="3187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C9EF6C-65E4-E64B-97DB-072CAD5EE12C}"/>
              </a:ext>
            </a:extLst>
          </p:cNvPr>
          <p:cNvSpPr txBox="1"/>
          <p:nvPr/>
        </p:nvSpPr>
        <p:spPr>
          <a:xfrm>
            <a:off x="5562600" y="1690688"/>
            <a:ext cx="374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data labeled w/ outcomes?</a:t>
            </a:r>
          </a:p>
        </p:txBody>
      </p:sp>
    </p:spTree>
    <p:extLst>
      <p:ext uri="{BB962C8B-B14F-4D97-AF65-F5344CB8AC3E}">
        <p14:creationId xmlns:p14="http://schemas.microsoft.com/office/powerpoint/2010/main" val="13590562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50CE-0726-3549-80DC-BD1E732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right estimator in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6DBA-E2DD-A146-9EA8-17763C7A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https://scikit-learn.org/stable/tutorial/machine_learning_map/index.html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2002E3-6801-CD4F-93DB-3E8F91ED25A5}"/>
              </a:ext>
            </a:extLst>
          </p:cNvPr>
          <p:cNvSpPr txBox="1">
            <a:spLocks/>
          </p:cNvSpPr>
          <p:nvPr/>
        </p:nvSpPr>
        <p:spPr>
          <a:xfrm>
            <a:off x="4988165" y="2025826"/>
            <a:ext cx="7041667" cy="2913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linkClick r:id="rId2"/>
              </a:rPr>
              <a:t>https://scikit-learn.org/stable/tutorial/machine_learning_map/index.html</a:t>
            </a:r>
            <a:endParaRPr lang="en-US"/>
          </a:p>
          <a:p>
            <a:endParaRPr lang="en-US" dirty="0"/>
          </a:p>
        </p:txBody>
      </p:sp>
      <p:pic>
        <p:nvPicPr>
          <p:cNvPr id="8" name="Picture 2" descr="Move mouse over image">
            <a:extLst>
              <a:ext uri="{FF2B5EF4-FFF2-40B4-BE49-F238E27FC236}">
                <a16:creationId xmlns:a16="http://schemas.microsoft.com/office/drawing/2014/main" id="{D5E39012-F083-0B48-9E7E-13920460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285" y="978327"/>
            <a:ext cx="7365898" cy="45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73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Bias and variance</a:t>
            </a:r>
          </a:p>
        </p:txBody>
      </p:sp>
    </p:spTree>
    <p:extLst>
      <p:ext uri="{BB962C8B-B14F-4D97-AF65-F5344CB8AC3E}">
        <p14:creationId xmlns:p14="http://schemas.microsoft.com/office/powerpoint/2010/main" val="11259250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9FC554-4BCC-F447-BE9E-EAA19206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030" y="0"/>
            <a:ext cx="8285940" cy="592931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65067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Machine Learning </a:t>
            </a:r>
            <a:r>
              <a:rPr lang="en-US" b="1" dirty="0"/>
              <a:t>*</a:t>
            </a:r>
          </a:p>
          <a:p>
            <a:endParaRPr lang="en-US" dirty="0"/>
          </a:p>
          <a:p>
            <a:r>
              <a:rPr lang="en-US" dirty="0"/>
              <a:t>Machine Learning II / Topics in 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a table, come up with an </a:t>
            </a:r>
            <a:r>
              <a:rPr lang="en-US" b="1" dirty="0">
                <a:solidFill>
                  <a:schemeClr val="accent1"/>
                </a:solidFill>
              </a:rPr>
              <a:t>example of a research question </a:t>
            </a:r>
            <a:r>
              <a:rPr lang="en-US" dirty="0"/>
              <a:t>that could be approached with: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Reinforcement learning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dirty="0"/>
              <a:t> would you need?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04806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785A-C78D-484A-B25C-1F0CC4C5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kinds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DA5F1-1896-9342-8DBF-1DECAE2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Semi-supervised</a:t>
            </a:r>
          </a:p>
          <a:p>
            <a:r>
              <a:rPr lang="en-US" dirty="0"/>
              <a:t>Active Learning</a:t>
            </a:r>
          </a:p>
          <a:p>
            <a:r>
              <a:rPr lang="en-US" dirty="0"/>
              <a:t>Forecasting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types of deep learning&quot;">
            <a:hlinkClick r:id="rId2"/>
            <a:extLst>
              <a:ext uri="{FF2B5EF4-FFF2-40B4-BE49-F238E27FC236}">
                <a16:creationId xmlns:a16="http://schemas.microsoft.com/office/drawing/2014/main" id="{DA7BA2D2-9CA8-874F-8A41-BE563C70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550" y="1825950"/>
            <a:ext cx="4822507" cy="320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4375EA-EB09-2949-BD66-4C47D78A0412}"/>
              </a:ext>
            </a:extLst>
          </p:cNvPr>
          <p:cNvSpPr/>
          <p:nvPr/>
        </p:nvSpPr>
        <p:spPr>
          <a:xfrm>
            <a:off x="6096000" y="5419840"/>
            <a:ext cx="565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apmonitor.com</a:t>
            </a:r>
            <a:r>
              <a:rPr lang="en-US" dirty="0"/>
              <a:t>/do/</a:t>
            </a:r>
            <a:r>
              <a:rPr lang="en-US" dirty="0" err="1"/>
              <a:t>index.php</a:t>
            </a:r>
            <a:r>
              <a:rPr lang="en-US" dirty="0"/>
              <a:t>/Main/</a:t>
            </a:r>
            <a:r>
              <a:rPr lang="en-US" dirty="0" err="1"/>
              <a:t>DeepLearning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627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CC366B4-6087-D242-AD71-C75B1397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For today</a:t>
            </a:r>
          </a:p>
        </p:txBody>
      </p:sp>
    </p:spTree>
    <p:extLst>
      <p:ext uri="{BB962C8B-B14F-4D97-AF65-F5344CB8AC3E}">
        <p14:creationId xmlns:p14="http://schemas.microsoft.com/office/powerpoint/2010/main" val="2647735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full spectrum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today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14:cNvPr>
              <p14:cNvContentPartPr/>
              <p14:nvPr/>
            </p14:nvContentPartPr>
            <p14:xfrm>
              <a:off x="4898804" y="1917699"/>
              <a:ext cx="3440195" cy="3453035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35803" y="1854701"/>
                <a:ext cx="3565836" cy="357867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https://www.sciencedirect.com/science/article/pii/S0092867418301545?via%3Dihub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https://www.youtube.com/watch?v=EuBBz3bI-aA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Communicating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A45C-8ACD-0F4F-80C5-FD0C0A653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Explainable results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/>
              <a:t>Meaningful coefficients (e.g. odds ratios in logistic regression)</a:t>
            </a:r>
          </a:p>
          <a:p>
            <a:pPr lvl="1"/>
            <a:r>
              <a:rPr lang="en-US" dirty="0"/>
              <a:t>Influence of features on estimator</a:t>
            </a:r>
          </a:p>
          <a:p>
            <a:pPr lvl="1"/>
            <a:r>
              <a:rPr lang="en-US" dirty="0"/>
              <a:t>Interpretable rules in estimator function (e.g. decision tree vs random forest vs neural network)</a:t>
            </a:r>
          </a:p>
          <a:p>
            <a:pPr lvl="1"/>
            <a:r>
              <a:rPr lang="en-US" dirty="0"/>
              <a:t>Are metrics of performance or reliability meaningful for your domain?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36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E2F1-C28E-2247-9042-07E8D10C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note on R vs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9BD4-A387-1444-8DD5-D49BE65F4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https://www.dataquest.io/blog/python-vs-r/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585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25" y="6262481"/>
            <a:ext cx="10515600" cy="519778"/>
          </a:xfrm>
        </p:spPr>
        <p:txBody>
          <a:bodyPr>
            <a:normAutofit/>
          </a:bodyPr>
          <a:lstStyle/>
          <a:p>
            <a:r>
              <a:rPr lang="en-US" sz="3000" dirty="0"/>
              <a:t>“Big Data and Machine Learning in Health Care”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CE426-88E0-6C41-BFB2-CE163B494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455" y="384409"/>
            <a:ext cx="8601140" cy="5878072"/>
          </a:xfrm>
        </p:spPr>
      </p:pic>
    </p:spTree>
    <p:extLst>
      <p:ext uri="{BB962C8B-B14F-4D97-AF65-F5344CB8AC3E}">
        <p14:creationId xmlns:p14="http://schemas.microsoft.com/office/powerpoint/2010/main" val="326420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Presentation + </a:t>
            </a:r>
            <a:r>
              <a:rPr lang="en-US" b="1" dirty="0" err="1">
                <a:solidFill>
                  <a:schemeClr val="accent1"/>
                </a:solidFill>
              </a:rPr>
              <a:t>Colab</a:t>
            </a:r>
            <a:r>
              <a:rPr lang="en-US" b="1" dirty="0">
                <a:solidFill>
                  <a:schemeClr val="accent1"/>
                </a:solidFill>
              </a:rPr>
              <a:t> Setup: </a:t>
            </a:r>
            <a:r>
              <a:rPr lang="en-US" dirty="0"/>
              <a:t>12:10pm – 1pm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Notebooks: </a:t>
            </a:r>
            <a:r>
              <a:rPr lang="en-US" dirty="0"/>
              <a:t>1pm– 2:30pm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Wrap-up discussion: </a:t>
            </a:r>
            <a:r>
              <a:rPr lang="en-US" dirty="0"/>
              <a:t>2:30pm-2:50pm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Self-guided work, learner questions: </a:t>
            </a:r>
            <a:r>
              <a:rPr lang="en-US" dirty="0"/>
              <a:t>Here till 3:30pm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5E33-7582-4B43-B604-35E77585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Critically apply machine learning methods to </a:t>
            </a:r>
            <a:r>
              <a:rPr lang="en-US" b="1" dirty="0">
                <a:solidFill>
                  <a:schemeClr val="accent1"/>
                </a:solidFill>
              </a:rPr>
              <a:t>research questions</a:t>
            </a:r>
          </a:p>
          <a:p>
            <a:endParaRPr lang="en-US" dirty="0"/>
          </a:p>
          <a:p>
            <a:r>
              <a:rPr lang="en-US" dirty="0"/>
              <a:t>Develop + iterate on a </a:t>
            </a:r>
            <a:r>
              <a:rPr lang="en-US" b="1" dirty="0">
                <a:solidFill>
                  <a:schemeClr val="accent1"/>
                </a:solidFill>
              </a:rPr>
              <a:t>classification pipeline </a:t>
            </a:r>
            <a:r>
              <a:rPr lang="en-US" dirty="0"/>
              <a:t>(using </a:t>
            </a:r>
            <a:r>
              <a:rPr lang="en-US" dirty="0" err="1"/>
              <a:t>scikit</a:t>
            </a:r>
            <a:r>
              <a:rPr lang="en-US" dirty="0"/>
              <a:t>-learn)</a:t>
            </a:r>
          </a:p>
          <a:p>
            <a:endParaRPr lang="en-US" dirty="0"/>
          </a:p>
          <a:p>
            <a:r>
              <a:rPr lang="en-US" dirty="0"/>
              <a:t>Find peers, colleagues, collaborators, </a:t>
            </a:r>
            <a:r>
              <a:rPr lang="en-US" b="1" dirty="0">
                <a:solidFill>
                  <a:schemeClr val="accent1"/>
                </a:solidFill>
              </a:rPr>
              <a:t>co-learners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4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project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1"/>
                </a:solidFill>
              </a:rPr>
              <a:t>problem</a:t>
            </a:r>
            <a:r>
              <a:rPr lang="en-US" dirty="0"/>
              <a:t> are you currently working on that you hope to apply machine learning to?</a:t>
            </a:r>
          </a:p>
          <a:p>
            <a:endParaRPr lang="en-US" dirty="0"/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most important thing</a:t>
            </a:r>
            <a:r>
              <a:rPr lang="en-US" dirty="0"/>
              <a:t> you hope to learn today?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approach a research question with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35964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Generalizing</a:t>
            </a:r>
            <a:r>
              <a:rPr lang="en-US" dirty="0"/>
              <a:t> from observed data to new, previously</a:t>
            </a:r>
            <a:r>
              <a:rPr lang="en-US" b="1" dirty="0">
                <a:solidFill>
                  <a:schemeClr val="accent1"/>
                </a:solidFill>
              </a:rPr>
              <a:t> unobserved data </a:t>
            </a:r>
            <a:r>
              <a:rPr lang="en-US" dirty="0"/>
              <a:t>(e.g. future observations, new datasets in problem domain)</a:t>
            </a:r>
          </a:p>
          <a:p>
            <a:endParaRPr lang="en-US" dirty="0"/>
          </a:p>
          <a:p>
            <a:r>
              <a:rPr lang="en-US" dirty="0"/>
              <a:t>Focused on </a:t>
            </a:r>
            <a:r>
              <a:rPr lang="en-US" b="1" dirty="0">
                <a:solidFill>
                  <a:schemeClr val="accent1"/>
                </a:solidFill>
              </a:rPr>
              <a:t>prediction</a:t>
            </a:r>
            <a:r>
              <a:rPr lang="en-US" dirty="0"/>
              <a:t> tasks such as assigning a label or value</a:t>
            </a:r>
          </a:p>
          <a:p>
            <a:endParaRPr lang="en-US" dirty="0"/>
          </a:p>
          <a:p>
            <a:r>
              <a:rPr lang="en-US" dirty="0"/>
              <a:t>Data-driven models that </a:t>
            </a:r>
            <a:r>
              <a:rPr lang="en-US" b="1" dirty="0">
                <a:solidFill>
                  <a:schemeClr val="accent1"/>
                </a:solidFill>
              </a:rPr>
              <a:t>“learn”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when exposed to training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2080</TotalTime>
  <Words>1016</Words>
  <Application>Microsoft Macintosh PowerPoint</Application>
  <PresentationFormat>Widescreen</PresentationFormat>
  <Paragraphs>149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Introduction to Machine Learning: A Hands-on Workshop</vt:lpstr>
      <vt:lpstr>Hello!</vt:lpstr>
      <vt:lpstr>Machine Learning with METACHOP</vt:lpstr>
      <vt:lpstr>Machine Learning with METACHOP</vt:lpstr>
      <vt:lpstr>TAKEAWAYS</vt:lpstr>
      <vt:lpstr>Turn to your neighbors</vt:lpstr>
      <vt:lpstr>Why approach a research question with machine learning?</vt:lpstr>
      <vt:lpstr>What is machine learning?</vt:lpstr>
      <vt:lpstr>What is machine learning?</vt:lpstr>
      <vt:lpstr>Relationship to Statistics</vt:lpstr>
      <vt:lpstr>Types of machine learning</vt:lpstr>
      <vt:lpstr>Types of Machine Learning</vt:lpstr>
      <vt:lpstr>Supervised learning</vt:lpstr>
      <vt:lpstr>Supervised learning</vt:lpstr>
      <vt:lpstr>Examples of Supervised Learning</vt:lpstr>
      <vt:lpstr>Generalization</vt:lpstr>
      <vt:lpstr>Unsupervised Learning</vt:lpstr>
      <vt:lpstr>Unsupervised Learning</vt:lpstr>
      <vt:lpstr>PowerPoint Presentation</vt:lpstr>
      <vt:lpstr>Reinforcement Learning</vt:lpstr>
      <vt:lpstr>Features and targets</vt:lpstr>
      <vt:lpstr>Features and targets</vt:lpstr>
      <vt:lpstr>Model selection (&amp; “no free lunch” theorem)</vt:lpstr>
      <vt:lpstr>Start with your task + data</vt:lpstr>
      <vt:lpstr>Model selection (&amp; “no free lunch” theorem)</vt:lpstr>
      <vt:lpstr>Model selection (&amp; “no free lunch” theorem)</vt:lpstr>
      <vt:lpstr>Choosing the right estimator in scikit-learn</vt:lpstr>
      <vt:lpstr>PowerPoint Presentation</vt:lpstr>
      <vt:lpstr>PowerPoint Presentation</vt:lpstr>
      <vt:lpstr>Turn to your neighbors</vt:lpstr>
      <vt:lpstr>Other kinds of learning</vt:lpstr>
      <vt:lpstr>For today</vt:lpstr>
      <vt:lpstr>The full spectrum</vt:lpstr>
      <vt:lpstr>For today</vt:lpstr>
      <vt:lpstr>PowerPoint Presentation</vt:lpstr>
      <vt:lpstr>Communicating Results</vt:lpstr>
      <vt:lpstr>A quick note on R vs Python</vt:lpstr>
      <vt:lpstr>“Big Data and Machine Learning in Health Care” (2018)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103</cp:revision>
  <dcterms:created xsi:type="dcterms:W3CDTF">2019-10-28T15:51:40Z</dcterms:created>
  <dcterms:modified xsi:type="dcterms:W3CDTF">2019-12-07T00:20:30Z</dcterms:modified>
</cp:coreProperties>
</file>